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38" autoAdjust="0"/>
  </p:normalViewPr>
  <p:slideViewPr>
    <p:cSldViewPr>
      <p:cViewPr varScale="1">
        <p:scale>
          <a:sx n="90" d="100"/>
          <a:sy n="90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0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6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8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5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94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1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71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5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8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5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2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FD5E-639A-42AC-A78C-5675F5434B3F}" type="datetimeFigureOut">
              <a:rPr lang="en-GB" smtClean="0"/>
              <a:t>13/04/2019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BE947-9D12-4426-83C9-90FB4CEB0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5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1314" y="2895228"/>
            <a:ext cx="1551400" cy="83035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An issue is chosen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I</a:t>
            </a:r>
            <a:r>
              <a:rPr lang="en-GB" sz="900" dirty="0" smtClean="0">
                <a:solidFill>
                  <a:schemeClr val="tx1"/>
                </a:solidFill>
              </a:rPr>
              <a:t>n agreement with policy-makers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44429" y="5557485"/>
            <a:ext cx="1675513" cy="10428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Results presented to policy-makers, councils, MPs, stakeholders etc.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77364" y="4530713"/>
            <a:ext cx="2111675" cy="10297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PUBLICATION</a:t>
            </a:r>
          </a:p>
          <a:p>
            <a:r>
              <a:rPr lang="en-GB" sz="900" dirty="0" smtClean="0">
                <a:solidFill>
                  <a:schemeClr val="tx1"/>
                </a:solidFill>
              </a:rPr>
              <a:t>Results simplified and made accessible by e.g.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Argument mapping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Videos &amp; Text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Turning them into a song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207147" y="3951915"/>
            <a:ext cx="1551400" cy="7633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</a:t>
            </a:r>
          </a:p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Results collected</a:t>
            </a:r>
            <a:r>
              <a:rPr lang="en-GB" sz="900" dirty="0" smtClean="0">
                <a:solidFill>
                  <a:schemeClr val="tx1"/>
                </a:solidFill>
              </a:rPr>
              <a:t>, collated and fed back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082186" y="1329969"/>
            <a:ext cx="2234016" cy="15165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</a:t>
            </a:r>
          </a:p>
          <a:p>
            <a:r>
              <a:rPr lang="en-GB" sz="900" b="1" dirty="0" smtClean="0">
                <a:solidFill>
                  <a:schemeClr val="tx1"/>
                </a:solidFill>
              </a:rPr>
              <a:t>Events held: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>
                <a:solidFill>
                  <a:schemeClr val="tx1"/>
                </a:solidFill>
              </a:rPr>
              <a:t>Regular venues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>
                <a:solidFill>
                  <a:schemeClr val="tx1"/>
                </a:solidFill>
              </a:rPr>
              <a:t>Discussion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>
                <a:solidFill>
                  <a:schemeClr val="tx1"/>
                </a:solidFill>
              </a:rPr>
              <a:t>One offs</a:t>
            </a:r>
          </a:p>
          <a:p>
            <a:r>
              <a:rPr lang="en-GB" sz="900" dirty="0" smtClean="0">
                <a:solidFill>
                  <a:schemeClr val="tx1"/>
                </a:solidFill>
              </a:rPr>
              <a:t>Some </a:t>
            </a:r>
            <a:r>
              <a:rPr lang="en-GB" sz="900" dirty="0">
                <a:solidFill>
                  <a:schemeClr val="tx1"/>
                </a:solidFill>
              </a:rPr>
              <a:t>involve </a:t>
            </a:r>
            <a:r>
              <a:rPr lang="en-GB" sz="900" b="1" dirty="0" smtClean="0">
                <a:solidFill>
                  <a:schemeClr val="tx1"/>
                </a:solidFill>
              </a:rPr>
              <a:t>facilitation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Everyone gets to talk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Respectful listening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Search for agreement</a:t>
            </a:r>
            <a:endParaRPr lang="en-GB" sz="900" dirty="0">
              <a:solidFill>
                <a:schemeClr val="tx1"/>
              </a:solidFill>
            </a:endParaRPr>
          </a:p>
          <a:p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187552" y="1470860"/>
            <a:ext cx="1954764" cy="13820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</a:p>
          <a:p>
            <a:r>
              <a:rPr lang="en-GB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 </a:t>
            </a:r>
            <a:r>
              <a:rPr lang="en-GB" sz="900" dirty="0" smtClean="0">
                <a:solidFill>
                  <a:schemeClr val="tx1"/>
                </a:solidFill>
              </a:rPr>
              <a:t>and different </a:t>
            </a:r>
            <a:r>
              <a:rPr lang="en-GB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formats </a:t>
            </a:r>
            <a:r>
              <a:rPr lang="en-GB" sz="900" dirty="0" smtClean="0">
                <a:solidFill>
                  <a:schemeClr val="tx1"/>
                </a:solidFill>
              </a:rPr>
              <a:t>are prepared, e.g.: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Talk Shop - discussion kit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</a:rPr>
              <a:t>Thinking Box - video programme</a:t>
            </a:r>
          </a:p>
        </p:txBody>
      </p:sp>
      <p:cxnSp>
        <p:nvCxnSpPr>
          <p:cNvPr id="18" name="Straight Arrow Connector 17"/>
          <p:cNvCxnSpPr>
            <a:stCxn id="4" idx="0"/>
            <a:endCxn id="10" idx="2"/>
          </p:cNvCxnSpPr>
          <p:nvPr/>
        </p:nvCxnSpPr>
        <p:spPr>
          <a:xfrm rot="5400000" flipH="1" flipV="1">
            <a:off x="1300618" y="2008294"/>
            <a:ext cx="733330" cy="1040538"/>
          </a:xfrm>
          <a:prstGeom prst="curvedConnector2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7"/>
          <p:cNvCxnSpPr>
            <a:stCxn id="9" idx="5"/>
            <a:endCxn id="91" idx="0"/>
          </p:cNvCxnSpPr>
          <p:nvPr/>
        </p:nvCxnSpPr>
        <p:spPr>
          <a:xfrm rot="5400000">
            <a:off x="6178907" y="2737272"/>
            <a:ext cx="923011" cy="697253"/>
          </a:xfrm>
          <a:prstGeom prst="curvedConnector3">
            <a:avLst>
              <a:gd name="adj1" fmla="val 50000"/>
            </a:avLst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17"/>
          <p:cNvCxnSpPr>
            <a:stCxn id="8" idx="4"/>
            <a:endCxn id="7" idx="6"/>
          </p:cNvCxnSpPr>
          <p:nvPr/>
        </p:nvCxnSpPr>
        <p:spPr>
          <a:xfrm rot="5400000">
            <a:off x="7320763" y="4383515"/>
            <a:ext cx="330361" cy="993808"/>
          </a:xfrm>
          <a:prstGeom prst="curvedConnector2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17"/>
          <p:cNvCxnSpPr>
            <a:stCxn id="9" idx="6"/>
            <a:endCxn id="8" idx="0"/>
          </p:cNvCxnSpPr>
          <p:nvPr/>
        </p:nvCxnSpPr>
        <p:spPr>
          <a:xfrm>
            <a:off x="7316202" y="2088225"/>
            <a:ext cx="666645" cy="1863690"/>
          </a:xfrm>
          <a:prstGeom prst="curvedConnector2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17"/>
          <p:cNvCxnSpPr>
            <a:stCxn id="6" idx="2"/>
            <a:endCxn id="47" idx="4"/>
          </p:cNvCxnSpPr>
          <p:nvPr/>
        </p:nvCxnSpPr>
        <p:spPr>
          <a:xfrm rot="10800000">
            <a:off x="3029541" y="5875957"/>
            <a:ext cx="1214888" cy="202940"/>
          </a:xfrm>
          <a:prstGeom prst="curvedConnector2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5409350" y="3547404"/>
            <a:ext cx="1764869" cy="661162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GROW </a:t>
            </a:r>
            <a:r>
              <a:rPr lang="en-GB" sz="900" dirty="0" smtClean="0">
                <a:solidFill>
                  <a:schemeClr val="tx1"/>
                </a:solidFill>
              </a:rPr>
              <a:t>in their grasp of the issue ,  how others see it, and in understanding how democracy might be.</a:t>
            </a:r>
          </a:p>
        </p:txBody>
      </p:sp>
      <p:sp>
        <p:nvSpPr>
          <p:cNvPr id="110" name="Down Arrow 109"/>
          <p:cNvSpPr/>
          <p:nvPr/>
        </p:nvSpPr>
        <p:spPr>
          <a:xfrm rot="11729293">
            <a:off x="414984" y="3807867"/>
            <a:ext cx="4742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197454" y="4911154"/>
            <a:ext cx="949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START HERE</a:t>
            </a:r>
            <a:endParaRPr lang="en-GB" dirty="0"/>
          </a:p>
        </p:txBody>
      </p:sp>
      <p:sp>
        <p:nvSpPr>
          <p:cNvPr id="117" name="TextBox 116"/>
          <p:cNvSpPr txBox="1"/>
          <p:nvPr/>
        </p:nvSpPr>
        <p:spPr>
          <a:xfrm>
            <a:off x="2915816" y="271129"/>
            <a:ext cx="5754067" cy="553998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Growing Spiral of Connected Political Conversations</a:t>
            </a:r>
          </a:p>
          <a:p>
            <a:r>
              <a:rPr lang="en-GB" sz="1200" i="1" dirty="0"/>
              <a:t> </a:t>
            </a:r>
            <a:r>
              <a:rPr lang="en-GB" sz="1200" i="1" dirty="0" smtClean="0"/>
              <a:t>                     a way to support, connect and act on many respectful discussions </a:t>
            </a:r>
            <a:endParaRPr lang="en-GB" sz="1200" i="1" dirty="0"/>
          </a:p>
        </p:txBody>
      </p:sp>
      <p:cxnSp>
        <p:nvCxnSpPr>
          <p:cNvPr id="27" name="Straight Arrow Connector 17"/>
          <p:cNvCxnSpPr>
            <a:stCxn id="7" idx="2"/>
            <a:endCxn id="25" idx="2"/>
          </p:cNvCxnSpPr>
          <p:nvPr/>
        </p:nvCxnSpPr>
        <p:spPr>
          <a:xfrm rot="10800000">
            <a:off x="4563872" y="3971568"/>
            <a:ext cx="313492" cy="1074032"/>
          </a:xfrm>
          <a:prstGeom prst="curvedConnector2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17"/>
          <p:cNvCxnSpPr>
            <a:stCxn id="8" idx="4"/>
            <a:endCxn id="6" idx="6"/>
          </p:cNvCxnSpPr>
          <p:nvPr/>
        </p:nvCxnSpPr>
        <p:spPr>
          <a:xfrm rot="5400000">
            <a:off x="6269566" y="4365616"/>
            <a:ext cx="1363658" cy="2062905"/>
          </a:xfrm>
          <a:prstGeom prst="curvedConnector2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2253841" y="5045600"/>
            <a:ext cx="1551400" cy="83035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Decision taken and put into action</a:t>
            </a:r>
          </a:p>
          <a:p>
            <a:pPr algn="ctr"/>
            <a:endParaRPr lang="en-GB" sz="900" dirty="0">
              <a:solidFill>
                <a:schemeClr val="tx1"/>
              </a:solidFill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75" y="271129"/>
            <a:ext cx="1518027" cy="1673261"/>
          </a:xfrm>
          <a:prstGeom prst="rect">
            <a:avLst/>
          </a:prstGeom>
        </p:spPr>
      </p:pic>
      <p:cxnSp>
        <p:nvCxnSpPr>
          <p:cNvPr id="96" name="Straight Arrow Connector 17"/>
          <p:cNvCxnSpPr>
            <a:stCxn id="10" idx="7"/>
            <a:endCxn id="9" idx="1"/>
          </p:cNvCxnSpPr>
          <p:nvPr/>
        </p:nvCxnSpPr>
        <p:spPr>
          <a:xfrm rot="5400000" flipH="1" flipV="1">
            <a:off x="4572097" y="836008"/>
            <a:ext cx="121203" cy="1553303"/>
          </a:xfrm>
          <a:prstGeom prst="curvedConnector3">
            <a:avLst>
              <a:gd name="adj1" fmla="val 164808"/>
            </a:avLst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17"/>
          <p:cNvCxnSpPr>
            <a:stCxn id="47" idx="0"/>
            <a:endCxn id="26" idx="2"/>
          </p:cNvCxnSpPr>
          <p:nvPr/>
        </p:nvCxnSpPr>
        <p:spPr>
          <a:xfrm rot="16200000" flipV="1">
            <a:off x="2331306" y="4347364"/>
            <a:ext cx="1282746" cy="113725"/>
          </a:xfrm>
          <a:prstGeom prst="curvedConnector3">
            <a:avLst>
              <a:gd name="adj1" fmla="val 48342"/>
            </a:avLst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681437" y="3310406"/>
            <a:ext cx="1764869" cy="661162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GROW </a:t>
            </a:r>
            <a:r>
              <a:rPr lang="en-GB" sz="900" dirty="0">
                <a:solidFill>
                  <a:schemeClr val="tx1"/>
                </a:solidFill>
              </a:rPr>
              <a:t>in their understanding of how democracy might be, and their hunger for it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033381" y="3101692"/>
            <a:ext cx="1764869" cy="661162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GROW </a:t>
            </a:r>
            <a:r>
              <a:rPr lang="en-GB" sz="900" dirty="0">
                <a:solidFill>
                  <a:schemeClr val="tx1"/>
                </a:solidFill>
              </a:rPr>
              <a:t>in their belief of this new kind of democracy, and their demands  for it</a:t>
            </a:r>
          </a:p>
        </p:txBody>
      </p:sp>
      <p:cxnSp>
        <p:nvCxnSpPr>
          <p:cNvPr id="32" name="Straight Arrow Connector 17"/>
          <p:cNvCxnSpPr>
            <a:stCxn id="47" idx="2"/>
            <a:endCxn id="4" idx="4"/>
          </p:cNvCxnSpPr>
          <p:nvPr/>
        </p:nvCxnSpPr>
        <p:spPr>
          <a:xfrm rot="10800000">
            <a:off x="1147015" y="3725585"/>
            <a:ext cx="1106827" cy="1735194"/>
          </a:xfrm>
          <a:prstGeom prst="curvedConnector2">
            <a:avLst/>
          </a:prstGeom>
          <a:ln w="63500">
            <a:solidFill>
              <a:schemeClr val="accent6">
                <a:lumMod val="75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97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175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Bollen</dc:creator>
  <cp:lastModifiedBy>Bob Bollen</cp:lastModifiedBy>
  <cp:revision>11</cp:revision>
  <dcterms:created xsi:type="dcterms:W3CDTF">2019-04-07T20:54:39Z</dcterms:created>
  <dcterms:modified xsi:type="dcterms:W3CDTF">2019-04-13T13:47:16Z</dcterms:modified>
</cp:coreProperties>
</file>